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64" r:id="rId2"/>
    <p:sldId id="256" r:id="rId3"/>
    <p:sldId id="258" r:id="rId4"/>
    <p:sldId id="263" r:id="rId5"/>
    <p:sldId id="259" r:id="rId6"/>
    <p:sldId id="260" r:id="rId7"/>
    <p:sldId id="261" r:id="rId8"/>
    <p:sldId id="262" r:id="rId9"/>
  </p:sldIdLst>
  <p:sldSz cx="12192000" cy="6858000"/>
  <p:notesSz cx="6954838" cy="92408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3647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3647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r">
              <a:defRPr sz="1200"/>
            </a:lvl1pPr>
          </a:lstStyle>
          <a:p>
            <a:fld id="{C51B17DA-928E-44BA-A021-C5F541A3F80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7193"/>
            <a:ext cx="3013763" cy="463646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9466" y="8777193"/>
            <a:ext cx="3013763" cy="463646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r">
              <a:defRPr sz="1200"/>
            </a:lvl1pPr>
          </a:lstStyle>
          <a:p>
            <a:fld id="{48211BB5-6939-4692-9C18-0A56B0D53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337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B1249-FA37-41FC-B0F2-0497EACCA3C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12B8-AB93-4256-9C19-549058E77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513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B1249-FA37-41FC-B0F2-0497EACCA3C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12B8-AB93-4256-9C19-549058E77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72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B1249-FA37-41FC-B0F2-0497EACCA3C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12B8-AB93-4256-9C19-549058E77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26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B1249-FA37-41FC-B0F2-0497EACCA3C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12B8-AB93-4256-9C19-549058E77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706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B1249-FA37-41FC-B0F2-0497EACCA3C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12B8-AB93-4256-9C19-549058E77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031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B1249-FA37-41FC-B0F2-0497EACCA3C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12B8-AB93-4256-9C19-549058E77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292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B1249-FA37-41FC-B0F2-0497EACCA3C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12B8-AB93-4256-9C19-549058E77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24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B1249-FA37-41FC-B0F2-0497EACCA3C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12B8-AB93-4256-9C19-549058E77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52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B1249-FA37-41FC-B0F2-0497EACCA3C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12B8-AB93-4256-9C19-549058E77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206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B1249-FA37-41FC-B0F2-0497EACCA3C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12B8-AB93-4256-9C19-549058E77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717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B1249-FA37-41FC-B0F2-0497EACCA3C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12B8-AB93-4256-9C19-549058E77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97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B1249-FA37-41FC-B0F2-0497EACCA3C1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112B8-AB93-4256-9C19-549058E77F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46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1075" y="352247"/>
            <a:ext cx="8925060" cy="1025792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Leadership within the Catholic Church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3197" y="1558344"/>
            <a:ext cx="5181600" cy="518529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Archbishop</a:t>
            </a:r>
          </a:p>
          <a:p>
            <a:r>
              <a:rPr lang="en-US" sz="4000" dirty="0" smtClean="0"/>
              <a:t>Bishop</a:t>
            </a:r>
          </a:p>
          <a:p>
            <a:r>
              <a:rPr lang="en-US" sz="4000" dirty="0" smtClean="0"/>
              <a:t>Cardinal</a:t>
            </a:r>
          </a:p>
          <a:p>
            <a:r>
              <a:rPr lang="en-US" sz="4000" dirty="0" smtClean="0"/>
              <a:t>Monk</a:t>
            </a:r>
          </a:p>
          <a:p>
            <a:r>
              <a:rPr lang="en-US" sz="4000" dirty="0" smtClean="0"/>
              <a:t>Nun</a:t>
            </a:r>
          </a:p>
          <a:p>
            <a:r>
              <a:rPr lang="en-US" sz="4000" dirty="0" smtClean="0"/>
              <a:t>Pope</a:t>
            </a:r>
          </a:p>
          <a:p>
            <a:r>
              <a:rPr lang="en-US" sz="4000" dirty="0" smtClean="0"/>
              <a:t>Priest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/>
              <a:t>Arrange these in order of who has the most power within the Catholic Church. </a:t>
            </a:r>
          </a:p>
        </p:txBody>
      </p:sp>
    </p:spTree>
    <p:extLst>
      <p:ext uri="{BB962C8B-B14F-4D97-AF65-F5344CB8AC3E}">
        <p14:creationId xmlns:p14="http://schemas.microsoft.com/office/powerpoint/2010/main" val="224684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349" y="540912"/>
            <a:ext cx="6426558" cy="3503054"/>
          </a:xfrm>
        </p:spPr>
        <p:txBody>
          <a:bodyPr>
            <a:noAutofit/>
          </a:bodyPr>
          <a:lstStyle/>
          <a:p>
            <a:r>
              <a:rPr lang="en-US" b="1" dirty="0" smtClean="0"/>
              <a:t>The Christian Church </a:t>
            </a:r>
            <a:br>
              <a:rPr lang="en-US" b="1" dirty="0" smtClean="0"/>
            </a:br>
            <a:r>
              <a:rPr lang="en-US" b="1" dirty="0" smtClean="0"/>
              <a:t>in Western Europe </a:t>
            </a:r>
            <a:br>
              <a:rPr lang="en-US" b="1" dirty="0" smtClean="0"/>
            </a:br>
            <a:r>
              <a:rPr lang="en-US" sz="4400" b="1" dirty="0" smtClean="0"/>
              <a:t>during Era 1</a:t>
            </a:r>
            <a:endParaRPr lang="en-US" sz="4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2123" y="4893334"/>
            <a:ext cx="5962919" cy="1655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/>
              <a:t>Notes 2.3</a:t>
            </a:r>
          </a:p>
          <a:p>
            <a:pPr algn="l"/>
            <a:r>
              <a:rPr lang="en-US" sz="2800" dirty="0" smtClean="0"/>
              <a:t>World History </a:t>
            </a:r>
          </a:p>
          <a:p>
            <a:pPr algn="l"/>
            <a:r>
              <a:rPr lang="en-US" sz="2800" dirty="0" smtClean="0"/>
              <a:t>Nov. ____, 2017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420" y="100480"/>
            <a:ext cx="5254580" cy="644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5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183" y="360608"/>
            <a:ext cx="2904131" cy="629776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600" b="1" dirty="0" smtClean="0"/>
              <a:t>Spread of Christianity </a:t>
            </a:r>
          </a:p>
          <a:p>
            <a:pPr marL="0" indent="0">
              <a:buNone/>
            </a:pPr>
            <a:endParaRPr lang="en-US" sz="3600" b="1" dirty="0"/>
          </a:p>
          <a:p>
            <a:r>
              <a:rPr lang="en-US" sz="3600" dirty="0" smtClean="0"/>
              <a:t>Christianity became dominant throughout Western Europe during Era 1</a:t>
            </a:r>
          </a:p>
          <a:p>
            <a:r>
              <a:rPr lang="en-US" sz="3600" dirty="0" smtClean="0"/>
              <a:t>By 1400, it became an important minority faith in Southwest Asia, Egypt, Ethiopia, &amp; parts of Inner Eurasia and Russia.</a:t>
            </a:r>
          </a:p>
          <a:p>
            <a:pPr marL="0" indent="0">
              <a:buNone/>
            </a:pPr>
            <a:endParaRPr lang="en-US" sz="3600" b="1" dirty="0"/>
          </a:p>
        </p:txBody>
      </p:sp>
      <p:pic>
        <p:nvPicPr>
          <p:cNvPr id="6146" name="Picture 2" descr="http://matrix.msu.edu/hst/guide/history140r/unit11/mod/imgs/spread_of_christian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314" y="360608"/>
            <a:ext cx="8673976" cy="6396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21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`</a:t>
            </a:r>
            <a:endParaRPr lang="en-US"/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637731" y="228600"/>
            <a:ext cx="8801669" cy="5558051"/>
            <a:chOff x="432" y="528"/>
            <a:chExt cx="4896" cy="3434"/>
          </a:xfrm>
        </p:grpSpPr>
        <p:graphicFrame>
          <p:nvGraphicFramePr>
            <p:cNvPr id="5" name="Object 12"/>
            <p:cNvGraphicFramePr>
              <a:graphicFrameLocks noChangeAspect="1"/>
            </p:cNvGraphicFramePr>
            <p:nvPr/>
          </p:nvGraphicFramePr>
          <p:xfrm>
            <a:off x="432" y="528"/>
            <a:ext cx="4896" cy="34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9" name="Image" r:id="rId3" imgW="5997882" imgH="4206142" progId="Photoshop.Image.4">
                    <p:embed/>
                  </p:oleObj>
                </mc:Choice>
                <mc:Fallback>
                  <p:oleObj name="Image" r:id="rId3" imgW="5997882" imgH="4206142" progId="Photoshop.Image.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528"/>
                          <a:ext cx="4896" cy="343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AutoShape 13"/>
            <p:cNvSpPr>
              <a:spLocks noChangeArrowheads="1"/>
            </p:cNvSpPr>
            <p:nvPr/>
          </p:nvSpPr>
          <p:spPr bwMode="auto">
            <a:xfrm rot="2473625" flipH="1">
              <a:off x="720" y="1776"/>
              <a:ext cx="455" cy="181"/>
            </a:xfrm>
            <a:prstGeom prst="curvedUpArrow">
              <a:avLst>
                <a:gd name="adj1" fmla="val 50276"/>
                <a:gd name="adj2" fmla="val 100552"/>
                <a:gd name="adj3" fmla="val 33333"/>
              </a:avLst>
            </a:prstGeom>
            <a:solidFill>
              <a:srgbClr val="00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3186" y="2480"/>
              <a:ext cx="258" cy="292"/>
            </a:xfrm>
            <a:custGeom>
              <a:avLst/>
              <a:gdLst>
                <a:gd name="T0" fmla="*/ 120 w 258"/>
                <a:gd name="T1" fmla="*/ 0 h 292"/>
                <a:gd name="T2" fmla="*/ 152 w 258"/>
                <a:gd name="T3" fmla="*/ 105 h 292"/>
                <a:gd name="T4" fmla="*/ 96 w 258"/>
                <a:gd name="T5" fmla="*/ 105 h 292"/>
                <a:gd name="T6" fmla="*/ 31 w 258"/>
                <a:gd name="T7" fmla="*/ 57 h 292"/>
                <a:gd name="T8" fmla="*/ 39 w 258"/>
                <a:gd name="T9" fmla="*/ 81 h 292"/>
                <a:gd name="T10" fmla="*/ 55 w 258"/>
                <a:gd name="T11" fmla="*/ 105 h 292"/>
                <a:gd name="T12" fmla="*/ 104 w 258"/>
                <a:gd name="T13" fmla="*/ 121 h 292"/>
                <a:gd name="T14" fmla="*/ 169 w 258"/>
                <a:gd name="T15" fmla="*/ 203 h 292"/>
                <a:gd name="T16" fmla="*/ 217 w 258"/>
                <a:gd name="T17" fmla="*/ 235 h 292"/>
                <a:gd name="T18" fmla="*/ 258 w 258"/>
                <a:gd name="T19" fmla="*/ 259 h 292"/>
                <a:gd name="T20" fmla="*/ 217 w 258"/>
                <a:gd name="T21" fmla="*/ 194 h 292"/>
                <a:gd name="T22" fmla="*/ 152 w 258"/>
                <a:gd name="T23" fmla="*/ 154 h 292"/>
                <a:gd name="T24" fmla="*/ 201 w 258"/>
                <a:gd name="T25" fmla="*/ 162 h 292"/>
                <a:gd name="T26" fmla="*/ 209 w 258"/>
                <a:gd name="T27" fmla="*/ 130 h 292"/>
                <a:gd name="T28" fmla="*/ 185 w 258"/>
                <a:gd name="T29" fmla="*/ 57 h 292"/>
                <a:gd name="T30" fmla="*/ 152 w 258"/>
                <a:gd name="T31" fmla="*/ 24 h 292"/>
                <a:gd name="T32" fmla="*/ 120 w 258"/>
                <a:gd name="T33" fmla="*/ 0 h 29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8" h="292">
                  <a:moveTo>
                    <a:pt x="120" y="0"/>
                  </a:moveTo>
                  <a:cubicBezTo>
                    <a:pt x="138" y="90"/>
                    <a:pt x="121" y="58"/>
                    <a:pt x="152" y="105"/>
                  </a:cubicBezTo>
                  <a:cubicBezTo>
                    <a:pt x="138" y="150"/>
                    <a:pt x="128" y="126"/>
                    <a:pt x="96" y="105"/>
                  </a:cubicBezTo>
                  <a:cubicBezTo>
                    <a:pt x="77" y="78"/>
                    <a:pt x="63" y="68"/>
                    <a:pt x="31" y="57"/>
                  </a:cubicBezTo>
                  <a:cubicBezTo>
                    <a:pt x="0" y="86"/>
                    <a:pt x="15" y="62"/>
                    <a:pt x="39" y="81"/>
                  </a:cubicBezTo>
                  <a:cubicBezTo>
                    <a:pt x="47" y="87"/>
                    <a:pt x="47" y="100"/>
                    <a:pt x="55" y="105"/>
                  </a:cubicBezTo>
                  <a:cubicBezTo>
                    <a:pt x="70" y="114"/>
                    <a:pt x="104" y="121"/>
                    <a:pt x="104" y="121"/>
                  </a:cubicBezTo>
                  <a:cubicBezTo>
                    <a:pt x="128" y="147"/>
                    <a:pt x="141" y="182"/>
                    <a:pt x="169" y="203"/>
                  </a:cubicBezTo>
                  <a:cubicBezTo>
                    <a:pt x="184" y="215"/>
                    <a:pt x="217" y="235"/>
                    <a:pt x="217" y="235"/>
                  </a:cubicBezTo>
                  <a:cubicBezTo>
                    <a:pt x="227" y="265"/>
                    <a:pt x="227" y="292"/>
                    <a:pt x="258" y="259"/>
                  </a:cubicBezTo>
                  <a:cubicBezTo>
                    <a:pt x="245" y="240"/>
                    <a:pt x="237" y="207"/>
                    <a:pt x="217" y="194"/>
                  </a:cubicBezTo>
                  <a:cubicBezTo>
                    <a:pt x="194" y="180"/>
                    <a:pt x="173" y="174"/>
                    <a:pt x="152" y="154"/>
                  </a:cubicBezTo>
                  <a:cubicBezTo>
                    <a:pt x="166" y="111"/>
                    <a:pt x="169" y="140"/>
                    <a:pt x="201" y="162"/>
                  </a:cubicBezTo>
                  <a:cubicBezTo>
                    <a:pt x="240" y="149"/>
                    <a:pt x="223" y="163"/>
                    <a:pt x="209" y="130"/>
                  </a:cubicBezTo>
                  <a:cubicBezTo>
                    <a:pt x="199" y="107"/>
                    <a:pt x="203" y="76"/>
                    <a:pt x="185" y="57"/>
                  </a:cubicBezTo>
                  <a:cubicBezTo>
                    <a:pt x="181" y="52"/>
                    <a:pt x="158" y="27"/>
                    <a:pt x="152" y="24"/>
                  </a:cubicBezTo>
                  <a:cubicBezTo>
                    <a:pt x="117" y="4"/>
                    <a:pt x="136" y="31"/>
                    <a:pt x="120" y="0"/>
                  </a:cubicBezTo>
                  <a:close/>
                </a:path>
              </a:pathLst>
            </a:custGeom>
            <a:solidFill>
              <a:srgbClr val="99FF99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auto">
            <a:xfrm>
              <a:off x="3431" y="2788"/>
              <a:ext cx="290" cy="89"/>
            </a:xfrm>
            <a:custGeom>
              <a:avLst/>
              <a:gdLst>
                <a:gd name="T0" fmla="*/ 53 w 290"/>
                <a:gd name="T1" fmla="*/ 0 h 89"/>
                <a:gd name="T2" fmla="*/ 70 w 290"/>
                <a:gd name="T3" fmla="*/ 57 h 89"/>
                <a:gd name="T4" fmla="*/ 216 w 290"/>
                <a:gd name="T5" fmla="*/ 73 h 89"/>
                <a:gd name="T6" fmla="*/ 240 w 290"/>
                <a:gd name="T7" fmla="*/ 81 h 89"/>
                <a:gd name="T8" fmla="*/ 240 w 290"/>
                <a:gd name="T9" fmla="*/ 89 h 89"/>
                <a:gd name="T10" fmla="*/ 29 w 290"/>
                <a:gd name="T11" fmla="*/ 65 h 89"/>
                <a:gd name="T12" fmla="*/ 5 w 290"/>
                <a:gd name="T13" fmla="*/ 16 h 89"/>
                <a:gd name="T14" fmla="*/ 53 w 290"/>
                <a:gd name="T15" fmla="*/ 0 h 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0" h="89">
                  <a:moveTo>
                    <a:pt x="53" y="0"/>
                  </a:moveTo>
                  <a:cubicBezTo>
                    <a:pt x="57" y="15"/>
                    <a:pt x="69" y="57"/>
                    <a:pt x="70" y="57"/>
                  </a:cubicBezTo>
                  <a:cubicBezTo>
                    <a:pt x="117" y="70"/>
                    <a:pt x="216" y="73"/>
                    <a:pt x="216" y="73"/>
                  </a:cubicBezTo>
                  <a:cubicBezTo>
                    <a:pt x="224" y="76"/>
                    <a:pt x="232" y="81"/>
                    <a:pt x="240" y="81"/>
                  </a:cubicBezTo>
                  <a:cubicBezTo>
                    <a:pt x="257" y="81"/>
                    <a:pt x="290" y="56"/>
                    <a:pt x="240" y="89"/>
                  </a:cubicBezTo>
                  <a:cubicBezTo>
                    <a:pt x="171" y="66"/>
                    <a:pt x="98" y="88"/>
                    <a:pt x="29" y="65"/>
                  </a:cubicBezTo>
                  <a:cubicBezTo>
                    <a:pt x="26" y="60"/>
                    <a:pt x="0" y="26"/>
                    <a:pt x="5" y="16"/>
                  </a:cubicBezTo>
                  <a:cubicBezTo>
                    <a:pt x="12" y="1"/>
                    <a:pt x="37" y="5"/>
                    <a:pt x="53" y="0"/>
                  </a:cubicBezTo>
                  <a:close/>
                </a:path>
              </a:pathLst>
            </a:custGeom>
            <a:solidFill>
              <a:srgbClr val="FFFF99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4128" y="2379"/>
              <a:ext cx="1008" cy="288"/>
            </a:xfrm>
            <a:prstGeom prst="rect">
              <a:avLst/>
            </a:prstGeom>
            <a:solidFill>
              <a:srgbClr val="FF00FF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" name="Text Box 17"/>
            <p:cNvSpPr txBox="1">
              <a:spLocks noChangeArrowheads="1"/>
            </p:cNvSpPr>
            <p:nvPr/>
          </p:nvSpPr>
          <p:spPr bwMode="auto">
            <a:xfrm>
              <a:off x="4176" y="2399"/>
              <a:ext cx="96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000" b="1"/>
                <a:t>Buddhism</a:t>
              </a: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4128" y="3147"/>
              <a:ext cx="1008" cy="309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Text Box 19"/>
            <p:cNvSpPr txBox="1">
              <a:spLocks noChangeArrowheads="1"/>
            </p:cNvSpPr>
            <p:nvPr/>
          </p:nvSpPr>
          <p:spPr bwMode="auto">
            <a:xfrm>
              <a:off x="4176" y="3168"/>
              <a:ext cx="91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000" b="1"/>
                <a:t>Hinduism</a:t>
              </a: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4128" y="3531"/>
              <a:ext cx="1008" cy="288"/>
            </a:xfrm>
            <a:prstGeom prst="rect">
              <a:avLst/>
            </a:prstGeom>
            <a:solidFill>
              <a:srgbClr val="00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" name="Text Box 21"/>
            <p:cNvSpPr txBox="1">
              <a:spLocks noChangeArrowheads="1"/>
            </p:cNvSpPr>
            <p:nvPr/>
          </p:nvSpPr>
          <p:spPr bwMode="auto">
            <a:xfrm>
              <a:off x="4368" y="3551"/>
              <a:ext cx="768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000" b="1"/>
                <a:t>Islam</a:t>
              </a:r>
            </a:p>
          </p:txBody>
        </p:sp>
        <p:sp>
          <p:nvSpPr>
            <p:cNvPr id="15" name="Rectangle 22"/>
            <p:cNvSpPr>
              <a:spLocks noChangeArrowheads="1"/>
            </p:cNvSpPr>
            <p:nvPr/>
          </p:nvSpPr>
          <p:spPr bwMode="auto">
            <a:xfrm>
              <a:off x="4128" y="2763"/>
              <a:ext cx="1008" cy="288"/>
            </a:xfrm>
            <a:prstGeom prst="rect">
              <a:avLst/>
            </a:prstGeom>
            <a:solidFill>
              <a:srgbClr val="FF66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" name="Text Box 23"/>
            <p:cNvSpPr txBox="1">
              <a:spLocks noChangeArrowheads="1"/>
            </p:cNvSpPr>
            <p:nvPr/>
          </p:nvSpPr>
          <p:spPr bwMode="auto">
            <a:xfrm>
              <a:off x="4128" y="2784"/>
              <a:ext cx="1008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000" b="1"/>
                <a:t>Christianity</a:t>
              </a:r>
            </a:p>
          </p:txBody>
        </p:sp>
        <p:sp>
          <p:nvSpPr>
            <p:cNvPr id="17" name="AutoShape 24"/>
            <p:cNvSpPr>
              <a:spLocks noChangeArrowheads="1"/>
            </p:cNvSpPr>
            <p:nvPr/>
          </p:nvSpPr>
          <p:spPr bwMode="auto">
            <a:xfrm>
              <a:off x="2736" y="1680"/>
              <a:ext cx="1056" cy="480"/>
            </a:xfrm>
            <a:prstGeom prst="curvedDownArrow">
              <a:avLst>
                <a:gd name="adj1" fmla="val 29578"/>
                <a:gd name="adj2" fmla="val 73578"/>
                <a:gd name="adj3" fmla="val 52708"/>
              </a:avLst>
            </a:prstGeom>
            <a:solidFill>
              <a:srgbClr val="FF00FF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8" name="AutoShape 25"/>
            <p:cNvSpPr>
              <a:spLocks noChangeArrowheads="1"/>
            </p:cNvSpPr>
            <p:nvPr/>
          </p:nvSpPr>
          <p:spPr bwMode="auto">
            <a:xfrm rot="676949">
              <a:off x="3552" y="1536"/>
              <a:ext cx="672" cy="240"/>
            </a:xfrm>
            <a:prstGeom prst="curvedDownArrow">
              <a:avLst>
                <a:gd name="adj1" fmla="val 79048"/>
                <a:gd name="adj2" fmla="val 135048"/>
                <a:gd name="adj3" fmla="val 33333"/>
              </a:avLst>
            </a:prstGeom>
            <a:solidFill>
              <a:srgbClr val="FF00FF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" name="AutoShape 26"/>
            <p:cNvSpPr>
              <a:spLocks noChangeArrowheads="1"/>
            </p:cNvSpPr>
            <p:nvPr/>
          </p:nvSpPr>
          <p:spPr bwMode="auto">
            <a:xfrm rot="1107134" flipH="1">
              <a:off x="2258" y="1760"/>
              <a:ext cx="624" cy="187"/>
            </a:xfrm>
            <a:prstGeom prst="curvedDownArrow">
              <a:avLst>
                <a:gd name="adj1" fmla="val 44863"/>
                <a:gd name="adj2" fmla="val 111601"/>
                <a:gd name="adj3" fmla="val 52708"/>
              </a:avLst>
            </a:prstGeom>
            <a:solidFill>
              <a:srgbClr val="FF00FF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" name="AutoShape 27"/>
            <p:cNvSpPr>
              <a:spLocks noChangeArrowheads="1"/>
            </p:cNvSpPr>
            <p:nvPr/>
          </p:nvSpPr>
          <p:spPr bwMode="auto">
            <a:xfrm>
              <a:off x="1920" y="2064"/>
              <a:ext cx="432" cy="270"/>
            </a:xfrm>
            <a:prstGeom prst="curvedUpArrow">
              <a:avLst>
                <a:gd name="adj1" fmla="val 32000"/>
                <a:gd name="adj2" fmla="val 64000"/>
                <a:gd name="adj3" fmla="val 33333"/>
              </a:avLst>
            </a:prstGeom>
            <a:solidFill>
              <a:srgbClr val="00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 rot="-452160" flipH="1" flipV="1">
              <a:off x="672" y="1875"/>
              <a:ext cx="1440" cy="288"/>
            </a:xfrm>
            <a:prstGeom prst="curvedUpArrow">
              <a:avLst>
                <a:gd name="adj1" fmla="val 100463"/>
                <a:gd name="adj2" fmla="val 200000"/>
                <a:gd name="adj3" fmla="val 33333"/>
              </a:avLst>
            </a:prstGeom>
            <a:solidFill>
              <a:srgbClr val="00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2" name="AutoShape 29"/>
            <p:cNvSpPr>
              <a:spLocks noChangeArrowheads="1"/>
            </p:cNvSpPr>
            <p:nvPr/>
          </p:nvSpPr>
          <p:spPr bwMode="auto">
            <a:xfrm rot="7524996">
              <a:off x="1647" y="2529"/>
              <a:ext cx="720" cy="174"/>
            </a:xfrm>
            <a:prstGeom prst="curvedUpArrow">
              <a:avLst>
                <a:gd name="adj1" fmla="val 82759"/>
                <a:gd name="adj2" fmla="val 165517"/>
                <a:gd name="adj3" fmla="val 33333"/>
              </a:avLst>
            </a:prstGeom>
            <a:solidFill>
              <a:srgbClr val="00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 rot="1139895" flipV="1">
              <a:off x="2736" y="2448"/>
              <a:ext cx="720" cy="174"/>
            </a:xfrm>
            <a:prstGeom prst="curvedUpArrow">
              <a:avLst>
                <a:gd name="adj1" fmla="val 82759"/>
                <a:gd name="adj2" fmla="val 165517"/>
                <a:gd name="adj3" fmla="val 33333"/>
              </a:avLst>
            </a:prstGeom>
            <a:solidFill>
              <a:srgbClr val="00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4" name="AutoShape 31"/>
            <p:cNvSpPr>
              <a:spLocks noChangeArrowheads="1"/>
            </p:cNvSpPr>
            <p:nvPr/>
          </p:nvSpPr>
          <p:spPr bwMode="auto">
            <a:xfrm rot="1139895" flipV="1">
              <a:off x="2262" y="2264"/>
              <a:ext cx="480" cy="174"/>
            </a:xfrm>
            <a:prstGeom prst="curvedUpArrow">
              <a:avLst>
                <a:gd name="adj1" fmla="val 55172"/>
                <a:gd name="adj2" fmla="val 110345"/>
                <a:gd name="adj3" fmla="val 33333"/>
              </a:avLst>
            </a:prstGeom>
            <a:solidFill>
              <a:srgbClr val="00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5" name="AutoShape 32"/>
            <p:cNvSpPr>
              <a:spLocks noChangeArrowheads="1"/>
            </p:cNvSpPr>
            <p:nvPr/>
          </p:nvSpPr>
          <p:spPr bwMode="auto">
            <a:xfrm rot="19974674" flipV="1">
              <a:off x="1680" y="1440"/>
              <a:ext cx="1584" cy="366"/>
            </a:xfrm>
            <a:prstGeom prst="curvedUpArrow">
              <a:avLst>
                <a:gd name="adj1" fmla="val 86557"/>
                <a:gd name="adj2" fmla="val 173115"/>
                <a:gd name="adj3" fmla="val 33333"/>
              </a:avLst>
            </a:prstGeom>
            <a:solidFill>
              <a:srgbClr val="00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6" name="AutoShape 33"/>
            <p:cNvSpPr>
              <a:spLocks noChangeArrowheads="1"/>
            </p:cNvSpPr>
            <p:nvPr/>
          </p:nvSpPr>
          <p:spPr bwMode="auto">
            <a:xfrm rot="4140300">
              <a:off x="3146" y="2058"/>
              <a:ext cx="432" cy="168"/>
            </a:xfrm>
            <a:prstGeom prst="curvedDownArrow">
              <a:avLst>
                <a:gd name="adj1" fmla="val 65940"/>
                <a:gd name="adj2" fmla="val 117369"/>
                <a:gd name="adj3" fmla="val 52708"/>
              </a:avLst>
            </a:prstGeom>
            <a:solidFill>
              <a:srgbClr val="FF00FF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7" name="AutoShape 34"/>
            <p:cNvSpPr>
              <a:spLocks noChangeArrowheads="1"/>
            </p:cNvSpPr>
            <p:nvPr/>
          </p:nvSpPr>
          <p:spPr bwMode="auto">
            <a:xfrm rot="4140300">
              <a:off x="2880" y="1824"/>
              <a:ext cx="408" cy="216"/>
            </a:xfrm>
            <a:prstGeom prst="curvedDownArrow">
              <a:avLst>
                <a:gd name="adj1" fmla="val 48438"/>
                <a:gd name="adj2" fmla="val 86216"/>
                <a:gd name="adj3" fmla="val 52708"/>
              </a:avLst>
            </a:prstGeom>
            <a:solidFill>
              <a:srgbClr val="FF00FF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8" name="AutoShape 35"/>
            <p:cNvSpPr>
              <a:spLocks noChangeArrowheads="1"/>
            </p:cNvSpPr>
            <p:nvPr/>
          </p:nvSpPr>
          <p:spPr bwMode="auto">
            <a:xfrm rot="-5620025">
              <a:off x="1760" y="1504"/>
              <a:ext cx="608" cy="192"/>
            </a:xfrm>
            <a:prstGeom prst="curvedUpArrow">
              <a:avLst>
                <a:gd name="adj1" fmla="val 63333"/>
                <a:gd name="adj2" fmla="val 126667"/>
                <a:gd name="adj3" fmla="val 33333"/>
              </a:avLst>
            </a:prstGeom>
            <a:solidFill>
              <a:srgbClr val="00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9" name="AutoShape 36"/>
            <p:cNvSpPr>
              <a:spLocks noChangeArrowheads="1"/>
            </p:cNvSpPr>
            <p:nvPr/>
          </p:nvSpPr>
          <p:spPr bwMode="auto">
            <a:xfrm rot="21454136" flipV="1">
              <a:off x="2016" y="1920"/>
              <a:ext cx="720" cy="186"/>
            </a:xfrm>
            <a:prstGeom prst="curvedUpArrow">
              <a:avLst>
                <a:gd name="adj1" fmla="val 77419"/>
                <a:gd name="adj2" fmla="val 154839"/>
                <a:gd name="adj3" fmla="val 33333"/>
              </a:avLst>
            </a:prstGeom>
            <a:solidFill>
              <a:srgbClr val="00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" name="AutoShape 37"/>
            <p:cNvSpPr>
              <a:spLocks noChangeArrowheads="1"/>
            </p:cNvSpPr>
            <p:nvPr/>
          </p:nvSpPr>
          <p:spPr bwMode="auto">
            <a:xfrm rot="12788185" flipV="1">
              <a:off x="672" y="1344"/>
              <a:ext cx="720" cy="174"/>
            </a:xfrm>
            <a:prstGeom prst="curvedUpArrow">
              <a:avLst>
                <a:gd name="adj1" fmla="val 82759"/>
                <a:gd name="adj2" fmla="val 165517"/>
                <a:gd name="adj3" fmla="val 33333"/>
              </a:avLst>
            </a:prstGeom>
            <a:solidFill>
              <a:srgbClr val="FF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" name="AutoShape 38"/>
            <p:cNvSpPr>
              <a:spLocks noChangeArrowheads="1"/>
            </p:cNvSpPr>
            <p:nvPr/>
          </p:nvSpPr>
          <p:spPr bwMode="auto">
            <a:xfrm rot="18181927" flipV="1">
              <a:off x="1311" y="1281"/>
              <a:ext cx="720" cy="174"/>
            </a:xfrm>
            <a:prstGeom prst="curvedUpArrow">
              <a:avLst>
                <a:gd name="adj1" fmla="val 82759"/>
                <a:gd name="adj2" fmla="val 165517"/>
                <a:gd name="adj3" fmla="val 33333"/>
              </a:avLst>
            </a:prstGeom>
            <a:solidFill>
              <a:srgbClr val="FF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" name="AutoShape 39"/>
            <p:cNvSpPr>
              <a:spLocks noChangeArrowheads="1"/>
            </p:cNvSpPr>
            <p:nvPr/>
          </p:nvSpPr>
          <p:spPr bwMode="auto">
            <a:xfrm rot="5078191" flipH="1">
              <a:off x="943" y="1121"/>
              <a:ext cx="639" cy="222"/>
            </a:xfrm>
            <a:prstGeom prst="curvedUpArrow">
              <a:avLst>
                <a:gd name="adj1" fmla="val 57568"/>
                <a:gd name="adj2" fmla="val 115135"/>
                <a:gd name="adj3" fmla="val 33333"/>
              </a:avLst>
            </a:prstGeom>
            <a:solidFill>
              <a:srgbClr val="FF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" name="AutoShape 40"/>
            <p:cNvSpPr>
              <a:spLocks noChangeArrowheads="1"/>
            </p:cNvSpPr>
            <p:nvPr/>
          </p:nvSpPr>
          <p:spPr bwMode="auto">
            <a:xfrm rot="1650824" flipH="1" flipV="1">
              <a:off x="432" y="1008"/>
              <a:ext cx="864" cy="148"/>
            </a:xfrm>
            <a:prstGeom prst="curvedUpArrow">
              <a:avLst>
                <a:gd name="adj1" fmla="val 116757"/>
                <a:gd name="adj2" fmla="val 233514"/>
                <a:gd name="adj3" fmla="val 33333"/>
              </a:avLst>
            </a:prstGeom>
            <a:solidFill>
              <a:srgbClr val="FF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4" name="AutoShape 41"/>
            <p:cNvSpPr>
              <a:spLocks noChangeArrowheads="1"/>
            </p:cNvSpPr>
            <p:nvPr/>
          </p:nvSpPr>
          <p:spPr bwMode="auto">
            <a:xfrm rot="11359850" flipV="1">
              <a:off x="1296" y="1968"/>
              <a:ext cx="528" cy="144"/>
            </a:xfrm>
            <a:prstGeom prst="curvedUpArrow">
              <a:avLst>
                <a:gd name="adj1" fmla="val 73333"/>
                <a:gd name="adj2" fmla="val 146667"/>
                <a:gd name="adj3" fmla="val 33333"/>
              </a:avLst>
            </a:prstGeom>
            <a:solidFill>
              <a:srgbClr val="FF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" name="AutoShape 42"/>
            <p:cNvSpPr>
              <a:spLocks noChangeArrowheads="1"/>
            </p:cNvSpPr>
            <p:nvPr/>
          </p:nvSpPr>
          <p:spPr bwMode="auto">
            <a:xfrm rot="3697302">
              <a:off x="1574" y="2192"/>
              <a:ext cx="480" cy="144"/>
            </a:xfrm>
            <a:prstGeom prst="curvedUpArrow">
              <a:avLst>
                <a:gd name="adj1" fmla="val 66667"/>
                <a:gd name="adj2" fmla="val 133333"/>
                <a:gd name="adj3" fmla="val 33333"/>
              </a:avLst>
            </a:prstGeom>
            <a:solidFill>
              <a:srgbClr val="FF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6" name="AutoShape 43"/>
            <p:cNvSpPr>
              <a:spLocks noChangeArrowheads="1"/>
            </p:cNvSpPr>
            <p:nvPr/>
          </p:nvSpPr>
          <p:spPr bwMode="auto">
            <a:xfrm rot="21063940" flipV="1">
              <a:off x="2160" y="1584"/>
              <a:ext cx="672" cy="144"/>
            </a:xfrm>
            <a:prstGeom prst="curvedUpArrow">
              <a:avLst>
                <a:gd name="adj1" fmla="val 93333"/>
                <a:gd name="adj2" fmla="val 186667"/>
                <a:gd name="adj3" fmla="val 33333"/>
              </a:avLst>
            </a:prstGeom>
            <a:solidFill>
              <a:srgbClr val="FF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7" name="AutoShape 44"/>
            <p:cNvSpPr>
              <a:spLocks noChangeArrowheads="1"/>
            </p:cNvSpPr>
            <p:nvPr/>
          </p:nvSpPr>
          <p:spPr bwMode="auto">
            <a:xfrm rot="-10154868">
              <a:off x="811" y="1530"/>
              <a:ext cx="393" cy="193"/>
            </a:xfrm>
            <a:prstGeom prst="curvedUpArrow">
              <a:avLst>
                <a:gd name="adj1" fmla="val 40725"/>
                <a:gd name="adj2" fmla="val 81451"/>
                <a:gd name="adj3" fmla="val 33333"/>
              </a:avLst>
            </a:prstGeom>
            <a:solidFill>
              <a:srgbClr val="FF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8" name="AutoShape 45"/>
            <p:cNvSpPr>
              <a:spLocks noChangeArrowheads="1"/>
            </p:cNvSpPr>
            <p:nvPr/>
          </p:nvSpPr>
          <p:spPr bwMode="auto">
            <a:xfrm rot="11490016" flipV="1">
              <a:off x="1008" y="1530"/>
              <a:ext cx="776" cy="296"/>
            </a:xfrm>
            <a:prstGeom prst="curvedUpArrow">
              <a:avLst>
                <a:gd name="adj1" fmla="val 52432"/>
                <a:gd name="adj2" fmla="val 104865"/>
                <a:gd name="adj3" fmla="val 33333"/>
              </a:avLst>
            </a:prstGeom>
            <a:solidFill>
              <a:srgbClr val="FF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9" name="AutoShape 46"/>
            <p:cNvSpPr>
              <a:spLocks noChangeArrowheads="1"/>
            </p:cNvSpPr>
            <p:nvPr/>
          </p:nvSpPr>
          <p:spPr bwMode="auto">
            <a:xfrm rot="-9100391">
              <a:off x="1585" y="1616"/>
              <a:ext cx="542" cy="165"/>
            </a:xfrm>
            <a:prstGeom prst="curvedUpArrow">
              <a:avLst>
                <a:gd name="adj1" fmla="val 65697"/>
                <a:gd name="adj2" fmla="val 131394"/>
                <a:gd name="adj3" fmla="val 33333"/>
              </a:avLst>
            </a:prstGeom>
            <a:solidFill>
              <a:srgbClr val="009900">
                <a:alpha val="5019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grpSp>
          <p:nvGrpSpPr>
            <p:cNvPr id="40" name="Group 47"/>
            <p:cNvGrpSpPr>
              <a:grpSpLocks/>
            </p:cNvGrpSpPr>
            <p:nvPr/>
          </p:nvGrpSpPr>
          <p:grpSpPr bwMode="auto">
            <a:xfrm rot="447694">
              <a:off x="2685" y="2154"/>
              <a:ext cx="1104" cy="634"/>
              <a:chOff x="2640" y="2352"/>
              <a:chExt cx="1192" cy="682"/>
            </a:xfrm>
          </p:grpSpPr>
          <p:sp>
            <p:nvSpPr>
              <p:cNvPr id="41" name="AutoShape 48"/>
              <p:cNvSpPr>
                <a:spLocks noChangeArrowheads="1"/>
              </p:cNvSpPr>
              <p:nvPr/>
            </p:nvSpPr>
            <p:spPr bwMode="auto">
              <a:xfrm rot="1202572">
                <a:off x="2880" y="2448"/>
                <a:ext cx="624" cy="192"/>
              </a:xfrm>
              <a:prstGeom prst="curvedDownArrow">
                <a:avLst>
                  <a:gd name="adj1" fmla="val 65000"/>
                  <a:gd name="adj2" fmla="val 130000"/>
                  <a:gd name="adj3" fmla="val 33333"/>
                </a:avLst>
              </a:prstGeom>
              <a:solidFill>
                <a:srgbClr val="FFFF00">
                  <a:alpha val="50195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" name="AutoShape 49"/>
              <p:cNvSpPr>
                <a:spLocks noChangeArrowheads="1"/>
              </p:cNvSpPr>
              <p:nvPr/>
            </p:nvSpPr>
            <p:spPr bwMode="auto">
              <a:xfrm rot="2325538" flipV="1">
                <a:off x="3304" y="2895"/>
                <a:ext cx="528" cy="139"/>
              </a:xfrm>
              <a:prstGeom prst="curvedDownArrow">
                <a:avLst>
                  <a:gd name="adj1" fmla="val 75971"/>
                  <a:gd name="adj2" fmla="val 151942"/>
                  <a:gd name="adj3" fmla="val 33333"/>
                </a:avLst>
              </a:prstGeom>
              <a:solidFill>
                <a:srgbClr val="FFFF00">
                  <a:alpha val="50195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3" name="AutoShape 50"/>
              <p:cNvSpPr>
                <a:spLocks noChangeArrowheads="1"/>
              </p:cNvSpPr>
              <p:nvPr/>
            </p:nvSpPr>
            <p:spPr bwMode="auto">
              <a:xfrm rot="13329118" flipH="1">
                <a:off x="2640" y="2352"/>
                <a:ext cx="312" cy="321"/>
              </a:xfrm>
              <a:custGeom>
                <a:avLst/>
                <a:gdLst>
                  <a:gd name="T0" fmla="*/ 156 w 21600"/>
                  <a:gd name="T1" fmla="*/ 0 h 21600"/>
                  <a:gd name="T2" fmla="*/ 39 w 21600"/>
                  <a:gd name="T3" fmla="*/ 160 h 21600"/>
                  <a:gd name="T4" fmla="*/ 156 w 21600"/>
                  <a:gd name="T5" fmla="*/ 80 h 21600"/>
                  <a:gd name="T6" fmla="*/ 351 w 21600"/>
                  <a:gd name="T7" fmla="*/ 161 h 21600"/>
                  <a:gd name="T8" fmla="*/ 273 w 21600"/>
                  <a:gd name="T9" fmla="*/ 241 h 21600"/>
                  <a:gd name="T10" fmla="*/ 195 w 21600"/>
                  <a:gd name="T11" fmla="*/ 161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85 w 21600"/>
                  <a:gd name="T19" fmla="*/ 3163 h 21600"/>
                  <a:gd name="T20" fmla="*/ 18415 w 21600"/>
                  <a:gd name="T21" fmla="*/ 18437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6200" y="10800"/>
                    </a:moveTo>
                    <a:cubicBezTo>
                      <a:pt x="16200" y="7817"/>
                      <a:pt x="13782" y="5400"/>
                      <a:pt x="10800" y="5400"/>
                    </a:cubicBezTo>
                    <a:cubicBezTo>
                      <a:pt x="7817" y="5400"/>
                      <a:pt x="5400" y="7817"/>
                      <a:pt x="5400" y="10800"/>
                    </a:cubicBezTo>
                    <a:lnTo>
                      <a:pt x="0" y="10799"/>
                    </a:ln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lnTo>
                      <a:pt x="24300" y="10800"/>
                    </a:lnTo>
                    <a:lnTo>
                      <a:pt x="18900" y="16200"/>
                    </a:lnTo>
                    <a:lnTo>
                      <a:pt x="13500" y="10800"/>
                    </a:lnTo>
                    <a:lnTo>
                      <a:pt x="16200" y="10800"/>
                    </a:lnTo>
                    <a:close/>
                  </a:path>
                </a:pathLst>
              </a:custGeom>
              <a:solidFill>
                <a:srgbClr val="FFFF00">
                  <a:alpha val="50195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44" name="Rectangle 43"/>
          <p:cNvSpPr/>
          <p:nvPr/>
        </p:nvSpPr>
        <p:spPr>
          <a:xfrm>
            <a:off x="1637731" y="5977696"/>
            <a:ext cx="88016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b="1" dirty="0" smtClean="0"/>
              <a:t>The spread of universal religions from 300-1500 CE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2798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animatedmaps.div.ed.ac.uk/Divinity2/images/M3stil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2435" y="1256744"/>
            <a:ext cx="9929612" cy="543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560" y="223257"/>
            <a:ext cx="10515600" cy="1325563"/>
          </a:xfrm>
        </p:spPr>
        <p:txBody>
          <a:bodyPr/>
          <a:lstStyle/>
          <a:p>
            <a:r>
              <a:rPr lang="en-US" dirty="0" smtClean="0"/>
              <a:t>Spread of </a:t>
            </a:r>
            <a:r>
              <a:rPr lang="en-US" b="1" dirty="0" smtClean="0">
                <a:solidFill>
                  <a:srgbClr val="FFC000"/>
                </a:solidFill>
              </a:rPr>
              <a:t>monastic</a:t>
            </a:r>
            <a:r>
              <a:rPr lang="en-US" dirty="0" smtClean="0"/>
              <a:t> orders </a:t>
            </a:r>
            <a:endParaRPr lang="en-US" dirty="0"/>
          </a:p>
        </p:txBody>
      </p:sp>
      <p:pic>
        <p:nvPicPr>
          <p:cNvPr id="5" name="Picture 6" descr="mundo-fro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211" y="4632905"/>
            <a:ext cx="1828800" cy="1820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7362422" y="54780"/>
            <a:ext cx="4829578" cy="3541690"/>
          </a:xfrm>
          <a:prstGeom prst="wedgeEllipseCallout">
            <a:avLst>
              <a:gd name="adj1" fmla="val 6076"/>
              <a:gd name="adj2" fmla="val 86900"/>
            </a:avLst>
          </a:prstGeom>
          <a:solidFill>
            <a:schemeClr val="bg1"/>
          </a:solidFill>
          <a:ln w="9525">
            <a:solidFill>
              <a:srgbClr val="0A56A4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 dirty="0" smtClean="0">
                <a:solidFill>
                  <a:srgbClr val="0070C0"/>
                </a:solidFill>
              </a:rPr>
              <a:t>Many monastic orders developed during Era 1. Each order had a different focus, and many became sources of “social welfare” for Western Europe. 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223493" y="4340180"/>
            <a:ext cx="1468192" cy="17000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5307" y="5581973"/>
            <a:ext cx="38636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Cistercian Order: the height of its expansion, 1151, when there were more than 330 houses.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88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6" descr="mundo-fro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211" y="4632905"/>
            <a:ext cx="1828800" cy="1820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7362422" y="54780"/>
            <a:ext cx="4829578" cy="3541690"/>
          </a:xfrm>
          <a:prstGeom prst="wedgeEllipseCallout">
            <a:avLst>
              <a:gd name="adj1" fmla="val 6076"/>
              <a:gd name="adj2" fmla="val 86900"/>
            </a:avLst>
          </a:prstGeom>
          <a:solidFill>
            <a:schemeClr val="bg1"/>
          </a:solidFill>
          <a:ln w="9525">
            <a:solidFill>
              <a:srgbClr val="0A56A4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en-US" sz="3200" b="1" dirty="0" smtClean="0">
                <a:solidFill>
                  <a:srgbClr val="0070C0"/>
                </a:solidFill>
              </a:rPr>
              <a:t>One thing monastic orders did was help establish and run </a:t>
            </a:r>
            <a:r>
              <a:rPr lang="en-US" sz="3200" b="1" dirty="0" smtClean="0">
                <a:solidFill>
                  <a:srgbClr val="FFC000"/>
                </a:solidFill>
              </a:rPr>
              <a:t>UNIVERISITIES</a:t>
            </a:r>
            <a:r>
              <a:rPr lang="en-US" sz="3200" b="1" dirty="0" smtClean="0">
                <a:solidFill>
                  <a:srgbClr val="0070C0"/>
                </a:solidFill>
              </a:rPr>
              <a:t> throughout Europe.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pic>
        <p:nvPicPr>
          <p:cNvPr id="3074" name="Picture 2" descr="http://static.wixstatic.com/media/2b7659_4cc17d280a06419487a8b604048db8fe.jpg_srb_p_600_539_75_22_0.50_1.20_0.00_jpg_sr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8"/>
            <a:ext cx="7362422" cy="669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36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ibletruthonline.com/uploaded_images/rcstruc-76872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304" y="579550"/>
            <a:ext cx="7371228" cy="568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undo-fro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30" y="4438872"/>
            <a:ext cx="1828800" cy="1820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257577" y="103031"/>
            <a:ext cx="4391696" cy="3348507"/>
          </a:xfrm>
          <a:prstGeom prst="wedgeEllipseCallout">
            <a:avLst>
              <a:gd name="adj1" fmla="val -32058"/>
              <a:gd name="adj2" fmla="val 84354"/>
            </a:avLst>
          </a:prstGeom>
          <a:solidFill>
            <a:schemeClr val="bg1"/>
          </a:solidFill>
          <a:ln w="9525">
            <a:solidFill>
              <a:srgbClr val="0A56A4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 dirty="0" smtClean="0">
                <a:solidFill>
                  <a:srgbClr val="0070C0"/>
                </a:solidFill>
              </a:rPr>
              <a:t>The Christian Church </a:t>
            </a:r>
            <a:r>
              <a:rPr lang="en-US" sz="2400" b="1" dirty="0">
                <a:solidFill>
                  <a:srgbClr val="0070C0"/>
                </a:solidFill>
              </a:rPr>
              <a:t>in western Europe was headed by the Pope in Rome and linked under a hierarchy of bishops, priests, monks, and nuns.</a:t>
            </a:r>
          </a:p>
        </p:txBody>
      </p:sp>
    </p:spTree>
    <p:extLst>
      <p:ext uri="{BB962C8B-B14F-4D97-AF65-F5344CB8AC3E}">
        <p14:creationId xmlns:p14="http://schemas.microsoft.com/office/powerpoint/2010/main" val="97806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ibletruthonline.com/uploaded_images/rcstruc-76872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304" y="309093"/>
            <a:ext cx="7371228" cy="616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undo-fro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29" y="4945487"/>
            <a:ext cx="1828800" cy="1820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184856" y="2472743"/>
            <a:ext cx="3850784" cy="2472744"/>
          </a:xfrm>
          <a:prstGeom prst="wedgeEllipseCallout">
            <a:avLst>
              <a:gd name="adj1" fmla="val -34065"/>
              <a:gd name="adj2" fmla="val 66645"/>
            </a:avLst>
          </a:prstGeom>
          <a:solidFill>
            <a:schemeClr val="bg1"/>
          </a:solidFill>
          <a:ln w="9525">
            <a:solidFill>
              <a:srgbClr val="0A56A4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 dirty="0" smtClean="0">
                <a:solidFill>
                  <a:srgbClr val="0070C0"/>
                </a:solidFill>
              </a:rPr>
              <a:t>This hierarchy evolved over time, and it still exists today for the Catholic Church.</a:t>
            </a:r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5122" name="Picture 2" descr="http://www.camelcitydispatch.com/wp-content/uploads/2015/09/o-pope-francis-facebook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29" y="134258"/>
            <a:ext cx="3200399" cy="214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28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13252</TotalTime>
  <Words>197</Words>
  <Application>Microsoft Office PowerPoint</Application>
  <PresentationFormat>Widescreen</PresentationFormat>
  <Paragraphs>29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Image</vt:lpstr>
      <vt:lpstr>Leadership within the Catholic Church</vt:lpstr>
      <vt:lpstr>The Christian Church  in Western Europe  during Era 1</vt:lpstr>
      <vt:lpstr>PowerPoint Presentation</vt:lpstr>
      <vt:lpstr>`</vt:lpstr>
      <vt:lpstr>Spread of monastic orders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Christian Church  in Western Europe  during Era 1</dc:title>
  <dc:creator>Elaina</dc:creator>
  <cp:lastModifiedBy>Elaina Barroso</cp:lastModifiedBy>
  <cp:revision>23</cp:revision>
  <cp:lastPrinted>2017-11-08T13:59:58Z</cp:lastPrinted>
  <dcterms:created xsi:type="dcterms:W3CDTF">2015-10-26T13:49:49Z</dcterms:created>
  <dcterms:modified xsi:type="dcterms:W3CDTF">2017-11-13T14:47:58Z</dcterms:modified>
</cp:coreProperties>
</file>